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64" r:id="rId5"/>
    <p:sldId id="262" r:id="rId6"/>
    <p:sldId id="266" r:id="rId7"/>
    <p:sldId id="263" r:id="rId8"/>
    <p:sldId id="261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6020C67-6C0C-447E-A2CE-37C60722377B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D25C691-E8AC-47B7-95CA-6823B3995A3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20C67-6C0C-447E-A2CE-37C60722377B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25C691-E8AC-47B7-95CA-6823B3995A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6020C67-6C0C-447E-A2CE-37C60722377B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D25C691-E8AC-47B7-95CA-6823B3995A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20C67-6C0C-447E-A2CE-37C60722377B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25C691-E8AC-47B7-95CA-6823B3995A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6020C67-6C0C-447E-A2CE-37C60722377B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D25C691-E8AC-47B7-95CA-6823B3995A3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20C67-6C0C-447E-A2CE-37C60722377B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25C691-E8AC-47B7-95CA-6823B3995A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20C67-6C0C-447E-A2CE-37C60722377B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25C691-E8AC-47B7-95CA-6823B3995A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20C67-6C0C-447E-A2CE-37C60722377B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25C691-E8AC-47B7-95CA-6823B3995A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6020C67-6C0C-447E-A2CE-37C60722377B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25C691-E8AC-47B7-95CA-6823B3995A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20C67-6C0C-447E-A2CE-37C60722377B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25C691-E8AC-47B7-95CA-6823B3995A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20C67-6C0C-447E-A2CE-37C60722377B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25C691-E8AC-47B7-95CA-6823B3995A3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6020C67-6C0C-447E-A2CE-37C60722377B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D25C691-E8AC-47B7-95CA-6823B3995A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hunt@umtsd.or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pm.org/intro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pm.org/parent.html" TargetMode="External"/><Relationship Id="rId2" Type="http://schemas.openxmlformats.org/officeDocument/2006/relationships/hyperlink" Target="http://www.umhsmath.wikispaces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28600"/>
            <a:ext cx="4724400" cy="2438400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en-US" sz="7200" dirty="0" smtClean="0"/>
              <a:t>Welcome Parents !</a:t>
            </a:r>
            <a:endParaRPr lang="en-US" sz="7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81200" y="2895600"/>
            <a:ext cx="6486378" cy="3276600"/>
          </a:xfrm>
        </p:spPr>
        <p:txBody>
          <a:bodyPr/>
          <a:lstStyle/>
          <a:p>
            <a:r>
              <a:rPr lang="en-US" dirty="0" smtClean="0"/>
              <a:t>Sara Hunt </a:t>
            </a:r>
          </a:p>
          <a:p>
            <a:r>
              <a:rPr lang="en-US" dirty="0" smtClean="0"/>
              <a:t>Geometry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shunt@umtsd.org</a:t>
            </a:r>
            <a:endParaRPr lang="en-US" dirty="0" smtClean="0"/>
          </a:p>
          <a:p>
            <a:r>
              <a:rPr lang="en-US" dirty="0"/>
              <a:t>h</a:t>
            </a:r>
            <a:r>
              <a:rPr lang="en-US" dirty="0" smtClean="0"/>
              <a:t>untmath.wikispaces.com</a:t>
            </a:r>
          </a:p>
          <a:p>
            <a:endParaRPr lang="en-US" dirty="0"/>
          </a:p>
          <a:p>
            <a:r>
              <a:rPr lang="en-US" dirty="0"/>
              <a:t>u</a:t>
            </a:r>
            <a:r>
              <a:rPr lang="en-US" dirty="0" smtClean="0"/>
              <a:t>mhsmath.wikispaces.com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46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the Instructional Shift?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600" dirty="0"/>
              <a:t>Research and experience demonstrate that high-quality mathematics instruction involves students in making sense of the mathematics they are doing, working together to solve challenging problems, using technology when appropriate, and communicating about their thinking. </a:t>
            </a:r>
          </a:p>
        </p:txBody>
      </p:sp>
    </p:spTree>
    <p:extLst>
      <p:ext uri="{BB962C8B-B14F-4D97-AF65-F5344CB8AC3E}">
        <p14:creationId xmlns:p14="http://schemas.microsoft.com/office/powerpoint/2010/main" val="315750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is what it looks and sounds like….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dirty="0" smtClean="0">
                <a:hlinkClick r:id="rId2"/>
              </a:rPr>
              <a:t>www.cpm.org/intro.html</a:t>
            </a:r>
            <a:endParaRPr lang="en-US" sz="4800" dirty="0" smtClean="0"/>
          </a:p>
          <a:p>
            <a:pPr marL="0" indent="0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2800" dirty="0" smtClean="0"/>
              <a:t>(1:24-3:55)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1231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MJensen\Desktop\photo JM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521139" y="971896"/>
            <a:ext cx="2844713" cy="213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39000" cy="1310640"/>
          </a:xfrm>
        </p:spPr>
        <p:txBody>
          <a:bodyPr>
            <a:noAutofit/>
          </a:bodyPr>
          <a:lstStyle/>
          <a:p>
            <a:r>
              <a:rPr lang="en-US" sz="4400" dirty="0" smtClean="0"/>
              <a:t>This is what it looks like at UMHS!</a:t>
            </a:r>
            <a:endParaRPr lang="en-US" sz="4400" dirty="0"/>
          </a:p>
        </p:txBody>
      </p:sp>
      <p:pic>
        <p:nvPicPr>
          <p:cNvPr id="1026" name="Picture 2" descr="C:\Users\MJensen\Desktop\phot Jen's room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77904">
            <a:off x="6067358" y="2217533"/>
            <a:ext cx="2884763" cy="1889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Jensen\Desktop\photo JM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4800" y="4582289"/>
            <a:ext cx="337127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MJensen\Desktop\photo Kar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53956">
            <a:off x="188553" y="1917388"/>
            <a:ext cx="3682923" cy="223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MJensen\Desktop\photo Jenn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17038">
            <a:off x="3168653" y="3740833"/>
            <a:ext cx="2993496" cy="2245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MJensen\Desktop\photo Jenn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71294">
            <a:off x="5669084" y="4557383"/>
            <a:ext cx="3394655" cy="217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26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1371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This is What it sounds like at </a:t>
            </a:r>
            <a:r>
              <a:rPr lang="en-US" sz="4400" dirty="0" err="1" smtClean="0"/>
              <a:t>umhs</a:t>
            </a:r>
            <a:r>
              <a:rPr lang="en-US" sz="4400" dirty="0" smtClean="0"/>
              <a:t>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“Team, help me with this math problem.”</a:t>
            </a:r>
          </a:p>
          <a:p>
            <a:r>
              <a:rPr lang="en-US" sz="2400" dirty="0" smtClean="0"/>
              <a:t>“Sweet!”</a:t>
            </a:r>
          </a:p>
          <a:p>
            <a:r>
              <a:rPr lang="en-US" sz="2400" dirty="0"/>
              <a:t>"You did 3 over 5 it's supposed to be -5 over 3," ..... "</a:t>
            </a:r>
            <a:r>
              <a:rPr lang="en-US" sz="2400" dirty="0" err="1"/>
              <a:t>Ahhhh</a:t>
            </a:r>
            <a:r>
              <a:rPr lang="en-US" sz="2400" dirty="0"/>
              <a:t>, that clears it up!"</a:t>
            </a:r>
          </a:p>
          <a:p>
            <a:r>
              <a:rPr lang="en-US" sz="2400" dirty="0" smtClean="0"/>
              <a:t>“I understand!!”</a:t>
            </a:r>
          </a:p>
          <a:p>
            <a:r>
              <a:rPr lang="en-US" sz="2400" dirty="0" smtClean="0"/>
              <a:t>“For the first time in my life I actually discovered something in math!  And it was fun!”</a:t>
            </a:r>
          </a:p>
          <a:p>
            <a:r>
              <a:rPr lang="en-US" sz="2400" dirty="0" smtClean="0"/>
              <a:t>“The class time goes by so quickly when your working so hard!”</a:t>
            </a:r>
          </a:p>
          <a:p>
            <a:r>
              <a:rPr lang="en-US" sz="2400" dirty="0" smtClean="0"/>
              <a:t>“Ah ha….Oh that’s awesome!”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30925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Designed to reinforce new ideas learned in class</a:t>
            </a:r>
          </a:p>
          <a:p>
            <a:r>
              <a:rPr lang="en-US" dirty="0" smtClean="0"/>
              <a:t>Contains additional questions that require students to recall and practice skills developed in previous lessons</a:t>
            </a:r>
          </a:p>
          <a:p>
            <a:r>
              <a:rPr lang="en-US" dirty="0" smtClean="0"/>
              <a:t>Essential for internalization and reinforcement of ideas</a:t>
            </a:r>
          </a:p>
          <a:p>
            <a:r>
              <a:rPr lang="en-US" dirty="0" smtClean="0"/>
              <a:t>Helps integrate the old knowledge with the new (make connections)</a:t>
            </a:r>
          </a:p>
        </p:txBody>
      </p:sp>
    </p:spTree>
    <p:extLst>
      <p:ext uri="{BB962C8B-B14F-4D97-AF65-F5344CB8AC3E}">
        <p14:creationId xmlns:p14="http://schemas.microsoft.com/office/powerpoint/2010/main" val="64279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Additional Research Available on Handout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Three Research Based Pillars of Pedagogy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Students learn ideas more deeply when they discuss ideas </a:t>
            </a:r>
            <a:r>
              <a:rPr lang="en-US"/>
              <a:t>with </a:t>
            </a:r>
            <a:r>
              <a:rPr lang="en-US" smtClean="0"/>
              <a:t>classmates</a:t>
            </a:r>
            <a:r>
              <a:rPr lang="en-US"/>
              <a:t>.</a:t>
            </a:r>
            <a:endParaRPr lang="en-US" dirty="0"/>
          </a:p>
          <a:p>
            <a:r>
              <a:rPr lang="en-US" dirty="0"/>
              <a:t>Students learn ideas more usefully for other arenas when they learn by attacking problems — ideally from the real world.</a:t>
            </a:r>
          </a:p>
          <a:p>
            <a:r>
              <a:rPr lang="en-US" dirty="0"/>
              <a:t>Students learn ideas more permanently when they are required to engage and re-engage with the ideas for months or even years.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73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Websites of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7030A0"/>
                </a:solidFill>
                <a:hlinkClick r:id="rId2"/>
              </a:rPr>
              <a:t>www.umhsmath.wikispaces.com</a:t>
            </a:r>
            <a:endParaRPr lang="en-US" sz="5400" dirty="0" smtClean="0">
              <a:solidFill>
                <a:srgbClr val="7030A0"/>
              </a:solidFill>
            </a:endParaRPr>
          </a:p>
          <a:p>
            <a:r>
              <a:rPr lang="en-US" sz="5400" dirty="0" smtClean="0">
                <a:solidFill>
                  <a:srgbClr val="7030A0"/>
                </a:solidFill>
                <a:hlinkClick r:id="rId3"/>
              </a:rPr>
              <a:t>http://cpm.org/parent.html</a:t>
            </a:r>
            <a:endParaRPr lang="en-US" sz="5400" dirty="0" smtClean="0">
              <a:solidFill>
                <a:srgbClr val="7030A0"/>
              </a:solidFill>
            </a:endParaRPr>
          </a:p>
          <a:p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01919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242048" cy="356616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Thanks for coming and have a great night!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22021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431</TotalTime>
  <Words>293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Welcome Parents !</vt:lpstr>
      <vt:lpstr>Why the Instructional Shift?</vt:lpstr>
      <vt:lpstr>This is what it looks and sounds like….</vt:lpstr>
      <vt:lpstr>This is what it looks like at UMHS!</vt:lpstr>
      <vt:lpstr>This is What it sounds like at umhs!</vt:lpstr>
      <vt:lpstr>Homework is…</vt:lpstr>
      <vt:lpstr>Additional Research Available on Handout</vt:lpstr>
      <vt:lpstr>Websites of interest</vt:lpstr>
      <vt:lpstr>Thanks for coming and have a great night!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Parents!</dc:title>
  <dc:creator>Mary Ann Jensen</dc:creator>
  <cp:lastModifiedBy>Sara Hunt</cp:lastModifiedBy>
  <cp:revision>38</cp:revision>
  <dcterms:created xsi:type="dcterms:W3CDTF">2013-09-17T14:15:31Z</dcterms:created>
  <dcterms:modified xsi:type="dcterms:W3CDTF">2013-09-26T15:07:06Z</dcterms:modified>
</cp:coreProperties>
</file>